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6858000" cx="12192000"/>
  <p:notesSz cx="6858000" cy="9144000"/>
  <p:embeddedFontLst>
    <p:embeddedFont>
      <p:font typeface="Khand"/>
      <p:regular r:id="rId14"/>
      <p:bold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6" roundtripDataSignature="AMtx7mho1yZXfhAp/YSL5s/fSObzVGJD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Khand-bold.fntdata"/><Relationship Id="rId14" Type="http://schemas.openxmlformats.org/officeDocument/2006/relationships/font" Target="fonts/Khand-regular.fntdata"/><Relationship Id="rId16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5" name="Google Shape;8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242c62b38e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1242c62b38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24a68b9db0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24a68b9db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4a68b9db0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4a68b9db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240ac5093d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1240ac5093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40ac5093d_1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1240ac5093d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4a68b9db0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24a68b9db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40ac5093d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1240ac5093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838200" y="114425"/>
            <a:ext cx="105156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type="title"/>
          </p:nvPr>
        </p:nvSpPr>
        <p:spPr>
          <a:xfrm>
            <a:off x="838200" y="114425"/>
            <a:ext cx="105156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Khand"/>
              <a:buNone/>
              <a:defRPr>
                <a:solidFill>
                  <a:schemeClr val="lt1"/>
                </a:solidFill>
                <a:latin typeface="Khand"/>
                <a:ea typeface="Khand"/>
                <a:cs typeface="Khand"/>
                <a:sym typeface="Kha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6"/>
          <p:cNvSpPr txBox="1"/>
          <p:nvPr>
            <p:ph idx="1" type="body"/>
          </p:nvPr>
        </p:nvSpPr>
        <p:spPr>
          <a:xfrm>
            <a:off x="838200" y="13506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838200" y="114425"/>
            <a:ext cx="105156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type="title"/>
          </p:nvPr>
        </p:nvSpPr>
        <p:spPr>
          <a:xfrm>
            <a:off x="838200" y="114425"/>
            <a:ext cx="105156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0" name="Google Shape;60;p1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1" name="Google Shape;6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838200" y="114425"/>
            <a:ext cx="105156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Khand"/>
              <a:buNone/>
              <a:defRPr b="0" i="0" sz="4400" u="none" cap="none" strike="noStrike">
                <a:solidFill>
                  <a:schemeClr val="lt1"/>
                </a:solidFill>
                <a:latin typeface="Khand"/>
                <a:ea typeface="Khand"/>
                <a:cs typeface="Khand"/>
                <a:sym typeface="Kha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838200" y="1410650"/>
            <a:ext cx="10515600" cy="4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4"/>
          <p:cNvSpPr txBox="1"/>
          <p:nvPr/>
        </p:nvSpPr>
        <p:spPr>
          <a:xfrm>
            <a:off x="0" y="6338813"/>
            <a:ext cx="127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4"/>
          <p:cNvSpPr txBox="1"/>
          <p:nvPr/>
        </p:nvSpPr>
        <p:spPr>
          <a:xfrm>
            <a:off x="47050" y="6520475"/>
            <a:ext cx="2316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Images sourced from  Google Images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13;p4"/>
          <p:cNvPicPr preferRelativeResize="0"/>
          <p:nvPr/>
        </p:nvPicPr>
        <p:blipFill rotWithShape="1">
          <a:blip r:embed="rId1">
            <a:alphaModFix amt="60000"/>
          </a:blip>
          <a:srcRect b="19269" l="0" r="0" t="48989"/>
          <a:stretch/>
        </p:blipFill>
        <p:spPr>
          <a:xfrm>
            <a:off x="0" y="5612675"/>
            <a:ext cx="12192000" cy="124532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Relationship Id="rId4" Type="http://schemas.openxmlformats.org/officeDocument/2006/relationships/image" Target="../media/image2.jpg"/><Relationship Id="rId5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epa.gov/climate-indicators/climate-change-indicators-wildfires" TargetMode="External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hyperlink" Target="https://dfpc.colorado.gov/wildfire-information-center/historical-wildfire-information" TargetMode="External"/><Relationship Id="rId5" Type="http://schemas.openxmlformats.org/officeDocument/2006/relationships/hyperlink" Target="https://dfpc.colorado.gov/wildfire-information-center/historical-wildfire-information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9.jpg"/><Relationship Id="rId6" Type="http://schemas.openxmlformats.org/officeDocument/2006/relationships/image" Target="../media/image18.png"/><Relationship Id="rId7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kaggle.com/datasets/capcloudcoder/us-wildfire-data-plus-other-attributes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hyperlink" Target="https://kingcounty.gov/elected/executive/constantine/priorities/climate-change/infographic.aspx" TargetMode="External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"/>
          <p:cNvPicPr preferRelativeResize="0"/>
          <p:nvPr/>
        </p:nvPicPr>
        <p:blipFill rotWithShape="1">
          <a:blip r:embed="rId3">
            <a:alphaModFix/>
          </a:blip>
          <a:srcRect b="0" l="0" r="12709" t="0"/>
          <a:stretch/>
        </p:blipFill>
        <p:spPr>
          <a:xfrm>
            <a:off x="2804300" y="0"/>
            <a:ext cx="93877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" name="Google Shape;88;p1"/>
          <p:cNvGrpSpPr/>
          <p:nvPr/>
        </p:nvGrpSpPr>
        <p:grpSpPr>
          <a:xfrm>
            <a:off x="0" y="0"/>
            <a:ext cx="5311822" cy="6858002"/>
            <a:chOff x="-2" y="-1"/>
            <a:chExt cx="4581526" cy="6858002"/>
          </a:xfrm>
        </p:grpSpPr>
        <p:sp>
          <p:nvSpPr>
            <p:cNvPr id="89" name="Google Shape;89;p1"/>
            <p:cNvSpPr/>
            <p:nvPr/>
          </p:nvSpPr>
          <p:spPr>
            <a:xfrm>
              <a:off x="-2" y="-1"/>
              <a:ext cx="4572002" cy="6858002"/>
            </a:xfrm>
            <a:custGeom>
              <a:rect b="b" l="l" r="r" t="t"/>
              <a:pathLst>
                <a:path extrusionOk="0" h="6858002" w="4572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381000" rotWithShape="0" algn="ctr" dist="50800">
                <a:srgbClr val="000000">
                  <a:alpha val="941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" name="Google Shape;90;p1"/>
            <p:cNvGrpSpPr/>
            <p:nvPr/>
          </p:nvGrpSpPr>
          <p:grpSpPr>
            <a:xfrm>
              <a:off x="3697283" y="0"/>
              <a:ext cx="884241" cy="6858002"/>
              <a:chOff x="3697283" y="0"/>
              <a:chExt cx="884241" cy="6858002"/>
            </a:xfrm>
          </p:grpSpPr>
          <p:grpSp>
            <p:nvGrpSpPr>
              <p:cNvPr id="91" name="Google Shape;91;p1"/>
              <p:cNvGrpSpPr/>
              <p:nvPr/>
            </p:nvGrpSpPr>
            <p:grpSpPr>
              <a:xfrm>
                <a:off x="3697283" y="0"/>
                <a:ext cx="884241" cy="6858001"/>
                <a:chOff x="3697283" y="0"/>
                <a:chExt cx="884241" cy="6858001"/>
              </a:xfrm>
            </p:grpSpPr>
            <p:sp>
              <p:nvSpPr>
                <p:cNvPr id="92" name="Google Shape;92;p1"/>
                <p:cNvSpPr/>
                <p:nvPr/>
              </p:nvSpPr>
              <p:spPr>
                <a:xfrm flipH="1" rot="-5400000">
                  <a:off x="705641" y="2991642"/>
                  <a:ext cx="6858001" cy="874716"/>
                </a:xfrm>
                <a:custGeom>
                  <a:rect b="b" l="l" r="r" t="t"/>
                  <a:pathLst>
                    <a:path extrusionOk="0" h="874716" w="6858001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" name="Google Shape;93;p1"/>
                <p:cNvSpPr/>
                <p:nvPr/>
              </p:nvSpPr>
              <p:spPr>
                <a:xfrm flipH="1" rot="-5400000">
                  <a:off x="715166" y="2991642"/>
                  <a:ext cx="6858001" cy="874716"/>
                </a:xfrm>
                <a:custGeom>
                  <a:rect b="b" l="l" r="r" t="t"/>
                  <a:pathLst>
                    <a:path extrusionOk="0" h="874716" w="6858001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4" name="Google Shape;94;p1"/>
              <p:cNvGrpSpPr/>
              <p:nvPr/>
            </p:nvGrpSpPr>
            <p:grpSpPr>
              <a:xfrm>
                <a:off x="3697283" y="1"/>
                <a:ext cx="884241" cy="6858001"/>
                <a:chOff x="3697283" y="0"/>
                <a:chExt cx="884241" cy="6858001"/>
              </a:xfrm>
            </p:grpSpPr>
            <p:sp>
              <p:nvSpPr>
                <p:cNvPr id="95" name="Google Shape;95;p1"/>
                <p:cNvSpPr/>
                <p:nvPr/>
              </p:nvSpPr>
              <p:spPr>
                <a:xfrm flipH="1" rot="-5400000">
                  <a:off x="705641" y="2991642"/>
                  <a:ext cx="6858001" cy="874716"/>
                </a:xfrm>
                <a:custGeom>
                  <a:rect b="b" l="l" r="r" t="t"/>
                  <a:pathLst>
                    <a:path extrusionOk="0" h="874716" w="6858001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blipFill rotWithShape="1">
                  <a:blip r:embed="rId4">
                    <a:alphaModFix amt="57000"/>
                  </a:blip>
                  <a:tile algn="tl" flip="none" tx="0" sx="100000" ty="0" sy="100000"/>
                </a:blip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" name="Google Shape;96;p1"/>
                <p:cNvSpPr/>
                <p:nvPr/>
              </p:nvSpPr>
              <p:spPr>
                <a:xfrm flipH="1" rot="-5400000">
                  <a:off x="715166" y="2991642"/>
                  <a:ext cx="6858001" cy="874716"/>
                </a:xfrm>
                <a:custGeom>
                  <a:rect b="b" l="l" r="r" t="t"/>
                  <a:pathLst>
                    <a:path extrusionOk="0" h="874716" w="6858001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blipFill rotWithShape="1">
                  <a:blip r:embed="rId5">
                    <a:alphaModFix amt="57000"/>
                  </a:blip>
                  <a:tile algn="tl" flip="none" tx="0" sx="100000" ty="0" sy="100000"/>
                </a:blip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97" name="Google Shape;97;p1"/>
          <p:cNvSpPr txBox="1"/>
          <p:nvPr/>
        </p:nvSpPr>
        <p:spPr>
          <a:xfrm flipH="1">
            <a:off x="489876" y="337900"/>
            <a:ext cx="33927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rPr lang="en-US" sz="7000">
                <a:solidFill>
                  <a:schemeClr val="lt1"/>
                </a:solidFill>
                <a:latin typeface="Khand"/>
                <a:ea typeface="Khand"/>
                <a:cs typeface="Khand"/>
                <a:sym typeface="Khand"/>
              </a:rPr>
              <a:t>Scorched!</a:t>
            </a:r>
            <a:r>
              <a:rPr b="0" i="0" lang="en-US" sz="5000" u="none" cap="none" strike="noStrike">
                <a:solidFill>
                  <a:schemeClr val="lt1"/>
                </a:solidFill>
                <a:latin typeface="Khand"/>
                <a:ea typeface="Khand"/>
                <a:cs typeface="Khand"/>
                <a:sym typeface="Khand"/>
              </a:rPr>
              <a:t> 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"/>
          <p:cNvSpPr txBox="1"/>
          <p:nvPr/>
        </p:nvSpPr>
        <p:spPr>
          <a:xfrm flipH="1">
            <a:off x="419004" y="2619285"/>
            <a:ext cx="3126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 analysis of  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U.S. Wildfires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from 19</a:t>
            </a:r>
            <a:r>
              <a:rPr lang="en-US" sz="2400">
                <a:solidFill>
                  <a:schemeClr val="lt1"/>
                </a:solidFill>
              </a:rPr>
              <a:t>92-2015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" name="Google Shape;99;p1"/>
          <p:cNvCxnSpPr/>
          <p:nvPr/>
        </p:nvCxnSpPr>
        <p:spPr>
          <a:xfrm>
            <a:off x="551608" y="2167009"/>
            <a:ext cx="2765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0" name="Google Shape;100;p1"/>
          <p:cNvCxnSpPr/>
          <p:nvPr/>
        </p:nvCxnSpPr>
        <p:spPr>
          <a:xfrm>
            <a:off x="494458" y="4205359"/>
            <a:ext cx="28227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" name="Google Shape;101;p1"/>
          <p:cNvSpPr txBox="1"/>
          <p:nvPr/>
        </p:nvSpPr>
        <p:spPr>
          <a:xfrm flipH="1">
            <a:off x="419004" y="4524286"/>
            <a:ext cx="31263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chemeClr val="lt1"/>
                </a:solidFill>
                <a:latin typeface="Khand"/>
                <a:ea typeface="Khand"/>
                <a:cs typeface="Khand"/>
                <a:sym typeface="Khand"/>
              </a:rPr>
              <a:t>k.E.G.d</a:t>
            </a:r>
            <a:endParaRPr b="0" i="0" sz="5000" u="none" cap="none" strike="noStrike">
              <a:solidFill>
                <a:schemeClr val="lt1"/>
              </a:solidFill>
              <a:latin typeface="Khand"/>
              <a:ea typeface="Khand"/>
              <a:cs typeface="Khand"/>
              <a:sym typeface="Kha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Katlin, Enzo,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Graham, and Danieli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242c62b38e_0_1"/>
          <p:cNvSpPr txBox="1"/>
          <p:nvPr>
            <p:ph type="title"/>
          </p:nvPr>
        </p:nvSpPr>
        <p:spPr>
          <a:xfrm>
            <a:off x="838200" y="114425"/>
            <a:ext cx="105156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Why Study Wildfires?</a:t>
            </a:r>
            <a:endParaRPr/>
          </a:p>
        </p:txBody>
      </p:sp>
      <p:sp>
        <p:nvSpPr>
          <p:cNvPr id="107" name="Google Shape;107;g1242c62b38e_0_1"/>
          <p:cNvSpPr txBox="1"/>
          <p:nvPr>
            <p:ph idx="1" type="body"/>
          </p:nvPr>
        </p:nvSpPr>
        <p:spPr>
          <a:xfrm>
            <a:off x="381000" y="1350600"/>
            <a:ext cx="108759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900"/>
              <a:t>Per the </a:t>
            </a:r>
            <a:r>
              <a:rPr lang="en-US" sz="1900" u="sng">
                <a:solidFill>
                  <a:srgbClr val="00FF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Environmental Protection Agency</a:t>
            </a:r>
            <a:r>
              <a:rPr lang="en-US" sz="1900"/>
              <a:t>,</a:t>
            </a:r>
            <a:endParaRPr sz="1900"/>
          </a:p>
          <a:p>
            <a:pPr indent="-40005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2700"/>
              <a:buChar char="•"/>
            </a:pPr>
            <a:r>
              <a:rPr b="1" lang="en-US" sz="2000">
                <a:solidFill>
                  <a:srgbClr val="FF0000"/>
                </a:solidFill>
              </a:rPr>
              <a:t>Wildfires have the potential to harm property, livelihoods, and human health. </a:t>
            </a:r>
            <a:endParaRPr b="1" sz="2000">
              <a:solidFill>
                <a:srgbClr val="FF0000"/>
              </a:solidFill>
            </a:endParaRPr>
          </a:p>
          <a:p>
            <a:pPr indent="-3937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1900"/>
              <a:t>1980-2020: </a:t>
            </a:r>
            <a:r>
              <a:rPr lang="en-US" sz="1900"/>
              <a:t>18</a:t>
            </a:r>
            <a:r>
              <a:rPr lang="en-US" sz="1900"/>
              <a:t> wildfire events that caused more than $1 billion in damage; 15 of those have occurred since 2000.</a:t>
            </a:r>
            <a:endParaRPr baseline="30000" sz="1900"/>
          </a:p>
          <a:p>
            <a:pPr indent="-3937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1900"/>
              <a:t>Over the past few decades, the United States has routinely spent more than $1 billion per year to fight wildfires, including $1.6 billion in 2019.</a:t>
            </a:r>
            <a:endParaRPr baseline="30000" sz="1900"/>
          </a:p>
          <a:p>
            <a:pPr indent="-3937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1900"/>
              <a:t>These efforts have resulted in the deaths of more than 1,000 firefighters since 1910.</a:t>
            </a:r>
            <a:endParaRPr baseline="30000" sz="1900"/>
          </a:p>
          <a:p>
            <a:pPr indent="-3937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1900"/>
              <a:t>Wildfire smoke has been directly linked to poor air quality that can lead to significant health effects and costs to society.</a:t>
            </a:r>
            <a:endParaRPr baseline="30000" sz="1900" u="sng"/>
          </a:p>
          <a:p>
            <a:pPr indent="-4064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b="1" lang="en-US" sz="2100">
                <a:solidFill>
                  <a:srgbClr val="FF0000"/>
                </a:solidFill>
              </a:rPr>
              <a:t>Multiple studies have found that climate change has already led to an increase in wildfire season length, wildfire frequency, and burned area.</a:t>
            </a:r>
            <a:endParaRPr b="1" sz="3800" u="sng">
              <a:solidFill>
                <a:srgbClr val="FF0000"/>
              </a:solidFill>
            </a:endParaRPr>
          </a:p>
        </p:txBody>
      </p:sp>
      <p:pic>
        <p:nvPicPr>
          <p:cNvPr id="108" name="Google Shape;108;g1242c62b38e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4350" y="114425"/>
            <a:ext cx="3689051" cy="1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24a68b9db0_0_2"/>
          <p:cNvSpPr txBox="1"/>
          <p:nvPr>
            <p:ph type="title"/>
          </p:nvPr>
        </p:nvSpPr>
        <p:spPr>
          <a:xfrm>
            <a:off x="838200" y="114425"/>
            <a:ext cx="10515600" cy="114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Study Wildfires?</a:t>
            </a:r>
            <a:endParaRPr/>
          </a:p>
        </p:txBody>
      </p:sp>
      <p:pic>
        <p:nvPicPr>
          <p:cNvPr id="114" name="Google Shape;114;g124a68b9db0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179" y="2491625"/>
            <a:ext cx="10417420" cy="400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124a68b9db0_0_2"/>
          <p:cNvSpPr txBox="1"/>
          <p:nvPr/>
        </p:nvSpPr>
        <p:spPr>
          <a:xfrm>
            <a:off x="666750" y="1031525"/>
            <a:ext cx="110682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200" u="sng">
                <a:solidFill>
                  <a:schemeClr val="lt1"/>
                </a:solidFill>
              </a:rPr>
              <a:t>Wildfires affect us all!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116" name="Google Shape;116;g124a68b9db0_0_2"/>
          <p:cNvSpPr txBox="1"/>
          <p:nvPr/>
        </p:nvSpPr>
        <p:spPr>
          <a:xfrm>
            <a:off x="214275" y="1827875"/>
            <a:ext cx="6626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900">
                <a:solidFill>
                  <a:schemeClr val="lt1"/>
                </a:solidFill>
              </a:rPr>
              <a:t>Per the </a:t>
            </a:r>
            <a:r>
              <a:rPr lang="en-US" sz="1900" u="sng">
                <a:solidFill>
                  <a:srgbClr val="00FF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Colorado Division of Fire Prevention and Contro</a:t>
            </a:r>
            <a:r>
              <a:rPr lang="en-US" sz="1900" u="sng">
                <a:solidFill>
                  <a:srgbClr val="00FFF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24a68b9db0_0_11"/>
          <p:cNvSpPr txBox="1"/>
          <p:nvPr>
            <p:ph type="title"/>
          </p:nvPr>
        </p:nvSpPr>
        <p:spPr>
          <a:xfrm>
            <a:off x="838200" y="114425"/>
            <a:ext cx="10515600" cy="114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Study Wildfires?</a:t>
            </a:r>
            <a:endParaRPr/>
          </a:p>
        </p:txBody>
      </p:sp>
      <p:pic>
        <p:nvPicPr>
          <p:cNvPr id="122" name="Google Shape;122;g124a68b9db0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449" y="4040000"/>
            <a:ext cx="4567777" cy="274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124a68b9db0_0_11"/>
          <p:cNvPicPr preferRelativeResize="0"/>
          <p:nvPr/>
        </p:nvPicPr>
        <p:blipFill rotWithShape="1">
          <a:blip r:embed="rId4">
            <a:alphaModFix/>
          </a:blip>
          <a:srcRect b="16791" l="0" r="0" t="0"/>
          <a:stretch/>
        </p:blipFill>
        <p:spPr>
          <a:xfrm>
            <a:off x="6174825" y="3418850"/>
            <a:ext cx="5122150" cy="319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124a68b9db0_0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2445" y="313475"/>
            <a:ext cx="2629955" cy="350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124a68b9db0_0_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26200" y="981850"/>
            <a:ext cx="3655726" cy="2741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124a68b9db0_0_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8200" y="1734975"/>
            <a:ext cx="4124499" cy="256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124a68b9db0_0_11"/>
          <p:cNvSpPr txBox="1"/>
          <p:nvPr/>
        </p:nvSpPr>
        <p:spPr>
          <a:xfrm>
            <a:off x="1291250" y="1253100"/>
            <a:ext cx="30000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</a:rPr>
              <a:t>Marshall Fire, Dec 2021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28" name="Google Shape;128;g124a68b9db0_0_11"/>
          <p:cNvSpPr txBox="1"/>
          <p:nvPr/>
        </p:nvSpPr>
        <p:spPr>
          <a:xfrm>
            <a:off x="8554063" y="313475"/>
            <a:ext cx="30000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</a:rPr>
              <a:t>East Troublesome</a:t>
            </a:r>
            <a:r>
              <a:rPr b="1" lang="en-US" sz="1800">
                <a:solidFill>
                  <a:schemeClr val="lt1"/>
                </a:solidFill>
              </a:rPr>
              <a:t> Fire, Oct 2020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40ac5093d_1_5"/>
          <p:cNvSpPr txBox="1"/>
          <p:nvPr>
            <p:ph type="title"/>
          </p:nvPr>
        </p:nvSpPr>
        <p:spPr>
          <a:xfrm>
            <a:off x="838200" y="114425"/>
            <a:ext cx="105156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Data Source</a:t>
            </a:r>
            <a:endParaRPr/>
          </a:p>
        </p:txBody>
      </p:sp>
      <p:sp>
        <p:nvSpPr>
          <p:cNvPr id="134" name="Google Shape;134;g1240ac5093d_1_5"/>
          <p:cNvSpPr txBox="1"/>
          <p:nvPr>
            <p:ph idx="1" type="body"/>
          </p:nvPr>
        </p:nvSpPr>
        <p:spPr>
          <a:xfrm>
            <a:off x="476250" y="1238250"/>
            <a:ext cx="7810500" cy="4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US" sz="2500" u="sng"/>
              <a:t>U.S. Wildfire data (plus other attributes)</a:t>
            </a:r>
            <a:endParaRPr b="1" sz="2500" u="sng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 u="sng">
                <a:solidFill>
                  <a:srgbClr val="00FF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https://www.kaggle.com/datasets/capcloudcoder/us-wildfire-data-plus-other-attributes</a:t>
            </a:r>
            <a:r>
              <a:rPr lang="en-US" sz="1400" u="sng"/>
              <a:t> </a:t>
            </a:r>
            <a:endParaRPr b="1" sz="2900" u="sng"/>
          </a:p>
          <a:p>
            <a:pPr indent="-361950" lvl="0" marL="8572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Entire d</a:t>
            </a:r>
            <a:r>
              <a:rPr lang="en-US" sz="2100"/>
              <a:t>ataset includes 43 columns and 55,368 rows</a:t>
            </a:r>
            <a:endParaRPr sz="2100"/>
          </a:p>
          <a:p>
            <a:pPr indent="-361950" lvl="0" marL="8572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Most relevant columns:</a:t>
            </a:r>
            <a:endParaRPr sz="21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-336550" lvl="0" marL="1143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Year</a:t>
            </a:r>
            <a:endParaRPr sz="1700"/>
          </a:p>
          <a:p>
            <a:pPr indent="-336550" lvl="0" marL="1143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Fire Size</a:t>
            </a:r>
            <a:endParaRPr sz="1700"/>
          </a:p>
          <a:p>
            <a:pPr indent="-336550" lvl="0" marL="1143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Fire Cause</a:t>
            </a:r>
            <a:endParaRPr sz="1700"/>
          </a:p>
          <a:p>
            <a:pPr indent="-336550" lvl="0" marL="1143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State</a:t>
            </a:r>
            <a:endParaRPr sz="1700"/>
          </a:p>
          <a:p>
            <a:pPr indent="-336550" lvl="0" marL="1143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Month</a:t>
            </a:r>
            <a:endParaRPr sz="1700"/>
          </a:p>
          <a:p>
            <a:pPr indent="-336550" lvl="0" marL="1143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Vegetation</a:t>
            </a:r>
            <a:endParaRPr sz="1700"/>
          </a:p>
          <a:p>
            <a:pPr indent="-336550" lvl="0" marL="1143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Temperature (multiple columns)</a:t>
            </a:r>
            <a:endParaRPr sz="1700"/>
          </a:p>
          <a:p>
            <a:pPr indent="-336550" lvl="0" marL="1143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Wind (</a:t>
            </a:r>
            <a:r>
              <a:rPr lang="en-US" sz="1700"/>
              <a:t>multiple columns)</a:t>
            </a:r>
            <a:endParaRPr sz="1700"/>
          </a:p>
          <a:p>
            <a:pPr indent="-336550" lvl="0" marL="1143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Humidity (multiple columns)</a:t>
            </a:r>
            <a:endParaRPr sz="1700"/>
          </a:p>
          <a:p>
            <a:pPr indent="-336550" lvl="0" marL="1143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Precipitation </a:t>
            </a:r>
            <a:r>
              <a:rPr lang="en-US" sz="1700"/>
              <a:t>(multiple columns)</a:t>
            </a:r>
            <a:endParaRPr sz="1700"/>
          </a:p>
          <a:p>
            <a:pPr indent="-336550" lvl="0" marL="1143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Remoteness</a:t>
            </a:r>
            <a:endParaRPr sz="1700"/>
          </a:p>
        </p:txBody>
      </p:sp>
      <p:pic>
        <p:nvPicPr>
          <p:cNvPr id="135" name="Google Shape;135;g1240ac5093d_1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1275" y="2866275"/>
            <a:ext cx="4096550" cy="185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1240ac5093d_1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4525" y="209550"/>
            <a:ext cx="5932224" cy="97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40ac5093d_1_19"/>
          <p:cNvSpPr txBox="1"/>
          <p:nvPr>
            <p:ph type="title"/>
          </p:nvPr>
        </p:nvSpPr>
        <p:spPr>
          <a:xfrm>
            <a:off x="838200" y="114425"/>
            <a:ext cx="105156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Questions to Investigate</a:t>
            </a:r>
            <a:endParaRPr/>
          </a:p>
        </p:txBody>
      </p:sp>
      <p:sp>
        <p:nvSpPr>
          <p:cNvPr id="142" name="Google Shape;142;g1240ac5093d_1_19"/>
          <p:cNvSpPr txBox="1"/>
          <p:nvPr>
            <p:ph idx="1" type="body"/>
          </p:nvPr>
        </p:nvSpPr>
        <p:spPr>
          <a:xfrm>
            <a:off x="304800" y="1442850"/>
            <a:ext cx="7349700" cy="41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900"/>
              <a:buChar char="•"/>
            </a:pPr>
            <a:r>
              <a:rPr lang="en-US" sz="2900"/>
              <a:t>Has the number, size, and cause of wildfires changed over time?</a:t>
            </a:r>
            <a:endParaRPr sz="2900"/>
          </a:p>
          <a:p>
            <a:pPr indent="-41275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900"/>
              <a:buChar char="•"/>
            </a:pPr>
            <a:r>
              <a:rPr lang="en-US" sz="2900"/>
              <a:t>Has the timing and distribution of wildfires changed over time?</a:t>
            </a:r>
            <a:endParaRPr sz="2900"/>
          </a:p>
          <a:p>
            <a:pPr indent="-412750" lvl="0" marL="457200" rtl="0" algn="l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SzPts val="2900"/>
              <a:buChar char="•"/>
            </a:pPr>
            <a:r>
              <a:rPr lang="en-US" sz="2900"/>
              <a:t>What temperature, wind, and humidity conditions are most likely to result in large wildfires?</a:t>
            </a:r>
            <a:endParaRPr sz="2900"/>
          </a:p>
        </p:txBody>
      </p:sp>
      <p:pic>
        <p:nvPicPr>
          <p:cNvPr id="143" name="Google Shape;143;g1240ac5093d_1_19"/>
          <p:cNvPicPr preferRelativeResize="0"/>
          <p:nvPr/>
        </p:nvPicPr>
        <p:blipFill rotWithShape="1">
          <a:blip r:embed="rId3">
            <a:alphaModFix/>
          </a:blip>
          <a:srcRect b="0" l="30390" r="7877" t="0"/>
          <a:stretch/>
        </p:blipFill>
        <p:spPr>
          <a:xfrm>
            <a:off x="7618125" y="255325"/>
            <a:ext cx="4251500" cy="516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24a68b9db0_0_34"/>
          <p:cNvSpPr txBox="1"/>
          <p:nvPr>
            <p:ph type="title"/>
          </p:nvPr>
        </p:nvSpPr>
        <p:spPr>
          <a:xfrm>
            <a:off x="838200" y="114425"/>
            <a:ext cx="10515600" cy="114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to do about Wildfire</a:t>
            </a:r>
            <a:endParaRPr/>
          </a:p>
        </p:txBody>
      </p:sp>
      <p:sp>
        <p:nvSpPr>
          <p:cNvPr id="149" name="Google Shape;149;g124a68b9db0_0_34"/>
          <p:cNvSpPr txBox="1"/>
          <p:nvPr>
            <p:ph idx="1" type="body"/>
          </p:nvPr>
        </p:nvSpPr>
        <p:spPr>
          <a:xfrm>
            <a:off x="-57150" y="1160100"/>
            <a:ext cx="6896400" cy="459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3429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Prevent, Prepare, Survive –                    Ready, Set, Go!</a:t>
            </a:r>
            <a:endParaRPr b="1"/>
          </a:p>
          <a:p>
            <a:pPr indent="-334327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Sign up for local emergency notifications (CodeRED)</a:t>
            </a:r>
            <a:endParaRPr/>
          </a:p>
          <a:p>
            <a:pPr indent="-334327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Mitigate your property NOW – Defensible Space &amp; Home Hardening</a:t>
            </a:r>
            <a:endParaRPr/>
          </a:p>
          <a:p>
            <a:pPr indent="-334327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Create a Wildfire Action Plan &amp; PRACTICE IT!</a:t>
            </a:r>
            <a:endParaRPr/>
          </a:p>
          <a:p>
            <a:pPr indent="-334327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Pay attention to Fire Restrictions and Red Flag Days</a:t>
            </a:r>
            <a:endParaRPr/>
          </a:p>
          <a:p>
            <a:pPr indent="-334327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Take Action.  Don’t wait till it’s too late.</a:t>
            </a:r>
            <a:endParaRPr/>
          </a:p>
        </p:txBody>
      </p:sp>
      <p:pic>
        <p:nvPicPr>
          <p:cNvPr id="150" name="Google Shape;150;g124a68b9db0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8500" y="3695700"/>
            <a:ext cx="4873475" cy="28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124a68b9db0_0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3749" y="1219250"/>
            <a:ext cx="4133850" cy="231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124a68b9db0_0_34"/>
          <p:cNvPicPr preferRelativeResize="0"/>
          <p:nvPr/>
        </p:nvPicPr>
        <p:blipFill rotWithShape="1">
          <a:blip r:embed="rId5">
            <a:alphaModFix/>
          </a:blip>
          <a:srcRect b="0" l="0" r="5105" t="6959"/>
          <a:stretch/>
        </p:blipFill>
        <p:spPr>
          <a:xfrm>
            <a:off x="10213182" y="171450"/>
            <a:ext cx="1826400" cy="1752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40ac5093d_0_28"/>
          <p:cNvSpPr txBox="1"/>
          <p:nvPr>
            <p:ph type="title"/>
          </p:nvPr>
        </p:nvSpPr>
        <p:spPr>
          <a:xfrm>
            <a:off x="660700" y="114425"/>
            <a:ext cx="39066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Climate Change </a:t>
            </a:r>
            <a:endParaRPr/>
          </a:p>
        </p:txBody>
      </p:sp>
      <p:pic>
        <p:nvPicPr>
          <p:cNvPr id="158" name="Google Shape;158;g1240ac5093d_0_28"/>
          <p:cNvPicPr preferRelativeResize="0"/>
          <p:nvPr/>
        </p:nvPicPr>
        <p:blipFill rotWithShape="1">
          <a:blip r:embed="rId3">
            <a:alphaModFix/>
          </a:blip>
          <a:srcRect b="3688" l="0" r="0" t="0"/>
          <a:stretch/>
        </p:blipFill>
        <p:spPr>
          <a:xfrm>
            <a:off x="4376375" y="499675"/>
            <a:ext cx="7617876" cy="588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1240ac5093d_0_28"/>
          <p:cNvSpPr txBox="1"/>
          <p:nvPr/>
        </p:nvSpPr>
        <p:spPr>
          <a:xfrm>
            <a:off x="7263475" y="5885925"/>
            <a:ext cx="463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Infographic from </a:t>
            </a:r>
            <a:r>
              <a:rPr b="1" i="0" lang="en-US" sz="1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King County. WA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g1240ac5093d_0_28"/>
          <p:cNvPicPr preferRelativeResize="0"/>
          <p:nvPr/>
        </p:nvPicPr>
        <p:blipFill rotWithShape="1">
          <a:blip r:embed="rId5">
            <a:alphaModFix/>
          </a:blip>
          <a:srcRect b="28072" l="2843" r="5732" t="26102"/>
          <a:stretch/>
        </p:blipFill>
        <p:spPr>
          <a:xfrm>
            <a:off x="764025" y="4552725"/>
            <a:ext cx="2984999" cy="193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1240ac5093d_0_28"/>
          <p:cNvSpPr txBox="1"/>
          <p:nvPr/>
        </p:nvSpPr>
        <p:spPr>
          <a:xfrm>
            <a:off x="319975" y="1090625"/>
            <a:ext cx="3906600" cy="3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</a:rPr>
              <a:t>With increasing global surface temperatures and climate change, increased incidence and </a:t>
            </a:r>
            <a:r>
              <a:rPr b="1" lang="en-US" sz="1800">
                <a:solidFill>
                  <a:schemeClr val="lt1"/>
                </a:solidFill>
              </a:rPr>
              <a:t>intensity</a:t>
            </a:r>
            <a:r>
              <a:rPr b="1" lang="en-US" sz="1800">
                <a:solidFill>
                  <a:schemeClr val="lt1"/>
                </a:solidFill>
              </a:rPr>
              <a:t> of drought conditions is likely </a:t>
            </a:r>
            <a:r>
              <a:rPr b="1" lang="en-US" sz="1800">
                <a:solidFill>
                  <a:schemeClr val="lt1"/>
                </a:solidFill>
              </a:rPr>
              <a:t>occur</a:t>
            </a:r>
            <a:r>
              <a:rPr b="1" lang="en-US" sz="1800">
                <a:solidFill>
                  <a:schemeClr val="lt1"/>
                </a:solidFill>
              </a:rPr>
              <a:t>.  Droughts lead  to dry, hot conditions which increase  wildfire risk.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00"/>
                </a:solidFill>
              </a:rPr>
              <a:t>Do your part to reduce climate change to help prevent future droughts and wildfires!</a:t>
            </a:r>
            <a:endParaRPr b="1" sz="18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2022-04-12T15:41:00Z</dcterms:created>
  <dc:creator>K M</dc:creator>
</cp:coreProperties>
</file>